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Lato Bold" charset="1" panose="020F0502020204030203"/>
      <p:regular r:id="rId11"/>
    </p:embeddedFont>
    <p:embeddedFont>
      <p:font typeface="League Spartan" charset="1" panose="00000800000000000000"/>
      <p:regular r:id="rId12"/>
    </p:embeddedFont>
    <p:embeddedFont>
      <p:font typeface="Poppins Bold" charset="1" panose="00000800000000000000"/>
      <p:regular r:id="rId13"/>
    </p:embeddedFont>
    <p:embeddedFont>
      <p:font typeface="Poppins" charset="1" panose="00000500000000000000"/>
      <p:regular r:id="rId14"/>
    </p:embeddedFont>
    <p:embeddedFont>
      <p:font typeface="Libre Baskerville" charset="1" panose="02000000000000000000"/>
      <p:regular r:id="rId15"/>
    </p:embeddedFont>
    <p:embeddedFont>
      <p:font typeface="Roboto Bold" charset="1" panose="02000000000000000000"/>
      <p:regular r:id="rId16"/>
    </p:embeddedFont>
    <p:embeddedFont>
      <p:font typeface="Roboto" charset="1" panose="020000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jpe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3086100" cy="10287000"/>
            <a:chOff x="0" y="0"/>
            <a:chExt cx="812800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2709333"/>
            </a:xfrm>
            <a:custGeom>
              <a:avLst/>
              <a:gdLst/>
              <a:ahLst/>
              <a:cxnLst/>
              <a:rect r="r" b="b" t="t" l="l"/>
              <a:pathLst>
                <a:path h="27093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71B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648362" y="2292350"/>
            <a:ext cx="7218503" cy="1375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65"/>
              </a:lnSpc>
              <a:spcBef>
                <a:spcPct val="0"/>
              </a:spcBef>
            </a:pPr>
            <a:r>
              <a:rPr lang="en-US" sz="8046">
                <a:solidFill>
                  <a:srgbClr val="000000"/>
                </a:solidFill>
                <a:latin typeface="Lato Bold"/>
              </a:rPr>
              <a:t>BUSINESS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648322" y="3916280"/>
            <a:ext cx="13157336" cy="33164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343"/>
              </a:lnSpc>
              <a:spcBef>
                <a:spcPct val="0"/>
              </a:spcBef>
            </a:pPr>
            <a:r>
              <a:rPr lang="en-US" sz="9530">
                <a:solidFill>
                  <a:srgbClr val="0071BC"/>
                </a:solidFill>
                <a:latin typeface="League Spartan"/>
              </a:rPr>
              <a:t>SALES CASE STUDY USING POWER-BI</a:t>
            </a:r>
          </a:p>
        </p:txBody>
      </p:sp>
      <p:sp>
        <p:nvSpPr>
          <p:cNvPr name="AutoShape 8" id="8"/>
          <p:cNvSpPr/>
          <p:nvPr/>
        </p:nvSpPr>
        <p:spPr>
          <a:xfrm flipV="true">
            <a:off x="3648362" y="7193212"/>
            <a:ext cx="9687995" cy="20505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13763158" y="387350"/>
            <a:ext cx="4160184" cy="4114800"/>
          </a:xfrm>
          <a:custGeom>
            <a:avLst/>
            <a:gdLst/>
            <a:ahLst/>
            <a:cxnLst/>
            <a:rect r="r" b="b" t="t" l="l"/>
            <a:pathLst>
              <a:path h="4114800" w="4160184">
                <a:moveTo>
                  <a:pt x="0" y="0"/>
                </a:moveTo>
                <a:lnTo>
                  <a:pt x="4160184" y="0"/>
                </a:lnTo>
                <a:lnTo>
                  <a:pt x="416018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7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3648362" y="7127992"/>
            <a:ext cx="6583633" cy="618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79"/>
              </a:lnSpc>
              <a:spcBef>
                <a:spcPct val="0"/>
              </a:spcBef>
            </a:pPr>
            <a:r>
              <a:rPr lang="en-US" sz="3413">
                <a:solidFill>
                  <a:srgbClr val="000000"/>
                </a:solidFill>
                <a:latin typeface="Poppins Bold"/>
              </a:rPr>
              <a:t>By Preeti Padma Sahu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71B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59300" y="120968"/>
            <a:ext cx="3086100" cy="10287000"/>
            <a:chOff x="0" y="0"/>
            <a:chExt cx="812800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2709333"/>
            </a:xfrm>
            <a:custGeom>
              <a:avLst/>
              <a:gdLst/>
              <a:ahLst/>
              <a:cxnLst/>
              <a:rect r="r" b="b" t="t" l="l"/>
              <a:pathLst>
                <a:path h="2709333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71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812800" cy="27569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711240" y="-120968"/>
            <a:ext cx="2466847" cy="10528935"/>
            <a:chOff x="0" y="0"/>
            <a:chExt cx="786130" cy="33553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86130" cy="3355340"/>
            </a:xfrm>
            <a:custGeom>
              <a:avLst/>
              <a:gdLst/>
              <a:ahLst/>
              <a:cxnLst/>
              <a:rect r="r" b="b" t="t" l="l"/>
              <a:pathLst>
                <a:path h="3355340" w="786130">
                  <a:moveTo>
                    <a:pt x="0" y="0"/>
                  </a:moveTo>
                  <a:lnTo>
                    <a:pt x="786130" y="0"/>
                  </a:lnTo>
                  <a:lnTo>
                    <a:pt x="786130" y="3355340"/>
                  </a:lnTo>
                  <a:lnTo>
                    <a:pt x="0" y="3355340"/>
                  </a:lnTo>
                  <a:close/>
                </a:path>
              </a:pathLst>
            </a:custGeom>
            <a:blipFill>
              <a:blip r:embed="rId2"/>
              <a:stretch>
                <a:fillRect l="-270013" t="0" r="-270013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0220580" y="-120968"/>
            <a:ext cx="2466847" cy="10528935"/>
            <a:chOff x="0" y="0"/>
            <a:chExt cx="786130" cy="335534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86130" cy="3355340"/>
            </a:xfrm>
            <a:custGeom>
              <a:avLst/>
              <a:gdLst/>
              <a:ahLst/>
              <a:cxnLst/>
              <a:rect r="r" b="b" t="t" l="l"/>
              <a:pathLst>
                <a:path h="3355340" w="786130">
                  <a:moveTo>
                    <a:pt x="0" y="0"/>
                  </a:moveTo>
                  <a:lnTo>
                    <a:pt x="786130" y="0"/>
                  </a:lnTo>
                  <a:lnTo>
                    <a:pt x="786130" y="3355340"/>
                  </a:lnTo>
                  <a:lnTo>
                    <a:pt x="0" y="3355340"/>
                  </a:lnTo>
                  <a:close/>
                </a:path>
              </a:pathLst>
            </a:custGeom>
            <a:blipFill>
              <a:blip r:embed="rId3"/>
              <a:stretch>
                <a:fillRect l="-270113" t="0" r="-270113" b="0"/>
              </a:stretch>
            </a:blipFill>
          </p:spPr>
        </p:sp>
      </p:grpSp>
      <p:grpSp>
        <p:nvGrpSpPr>
          <p:cNvPr name="Group 9" id="9"/>
          <p:cNvGrpSpPr/>
          <p:nvPr/>
        </p:nvGrpSpPr>
        <p:grpSpPr>
          <a:xfrm rot="0">
            <a:off x="7706108" y="-120968"/>
            <a:ext cx="2466847" cy="10528935"/>
            <a:chOff x="0" y="0"/>
            <a:chExt cx="786130" cy="335534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86130" cy="3355340"/>
            </a:xfrm>
            <a:custGeom>
              <a:avLst/>
              <a:gdLst/>
              <a:ahLst/>
              <a:cxnLst/>
              <a:rect r="r" b="b" t="t" l="l"/>
              <a:pathLst>
                <a:path h="3355340" w="786130">
                  <a:moveTo>
                    <a:pt x="0" y="0"/>
                  </a:moveTo>
                  <a:lnTo>
                    <a:pt x="786130" y="0"/>
                  </a:lnTo>
                  <a:lnTo>
                    <a:pt x="786130" y="3355340"/>
                  </a:lnTo>
                  <a:lnTo>
                    <a:pt x="0" y="3355340"/>
                  </a:lnTo>
                  <a:close/>
                </a:path>
              </a:pathLst>
            </a:custGeom>
            <a:blipFill>
              <a:blip r:embed="rId4"/>
              <a:stretch>
                <a:fillRect l="-270113" t="0" r="-270113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711224" y="1842064"/>
            <a:ext cx="5849120" cy="79338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98"/>
              </a:lnSpc>
              <a:spcBef>
                <a:spcPct val="0"/>
              </a:spcBef>
            </a:pPr>
            <a:r>
              <a:rPr lang="en-US" sz="2641" u="sng">
                <a:solidFill>
                  <a:srgbClr val="FFFFFF"/>
                </a:solidFill>
                <a:latin typeface="Poppins"/>
              </a:rPr>
              <a:t>Company Background: </a:t>
            </a:r>
          </a:p>
          <a:p>
            <a:pPr algn="ctr">
              <a:lnSpc>
                <a:spcPts val="3698"/>
              </a:lnSpc>
              <a:spcBef>
                <a:spcPct val="0"/>
              </a:spcBef>
            </a:pPr>
            <a:r>
              <a:rPr lang="en-US" sz="2641">
                <a:solidFill>
                  <a:srgbClr val="FFFFFF"/>
                </a:solidFill>
                <a:latin typeface="Poppins"/>
              </a:rPr>
              <a:t>AtliQ Hardware supplies computer hardware and peripherals, primarily to Excel stores across India.</a:t>
            </a:r>
          </a:p>
          <a:p>
            <a:pPr algn="ctr">
              <a:lnSpc>
                <a:spcPts val="3698"/>
              </a:lnSpc>
              <a:spcBef>
                <a:spcPct val="0"/>
              </a:spcBef>
            </a:pPr>
          </a:p>
          <a:p>
            <a:pPr algn="ctr">
              <a:lnSpc>
                <a:spcPts val="3698"/>
              </a:lnSpc>
              <a:spcBef>
                <a:spcPct val="0"/>
              </a:spcBef>
            </a:pPr>
            <a:r>
              <a:rPr lang="en-US" sz="2641" u="sng">
                <a:solidFill>
                  <a:srgbClr val="FFFFFF"/>
                </a:solidFill>
                <a:latin typeface="Poppins"/>
              </a:rPr>
              <a:t>Sales Challenges:</a:t>
            </a:r>
          </a:p>
          <a:p>
            <a:pPr algn="ctr">
              <a:lnSpc>
                <a:spcPts val="3698"/>
              </a:lnSpc>
              <a:spcBef>
                <a:spcPct val="0"/>
              </a:spcBef>
            </a:pPr>
            <a:r>
              <a:rPr lang="en-US" sz="2641">
                <a:solidFill>
                  <a:srgbClr val="FFFFFF"/>
                </a:solidFill>
                <a:latin typeface="Poppins"/>
              </a:rPr>
              <a:t> Bhavan Patel, the sales director, struggles with getting clear and honest sales insights from regional managers.</a:t>
            </a:r>
          </a:p>
          <a:p>
            <a:pPr algn="ctr">
              <a:lnSpc>
                <a:spcPts val="3698"/>
              </a:lnSpc>
              <a:spcBef>
                <a:spcPct val="0"/>
              </a:spcBef>
            </a:pPr>
          </a:p>
          <a:p>
            <a:pPr algn="ctr">
              <a:lnSpc>
                <a:spcPts val="3698"/>
              </a:lnSpc>
              <a:spcBef>
                <a:spcPct val="0"/>
              </a:spcBef>
            </a:pPr>
            <a:r>
              <a:rPr lang="en-US" sz="2641" u="sng">
                <a:solidFill>
                  <a:srgbClr val="FFFFFF"/>
                </a:solidFill>
                <a:latin typeface="Poppins"/>
              </a:rPr>
              <a:t>Data Overload: </a:t>
            </a:r>
          </a:p>
          <a:p>
            <a:pPr algn="ctr">
              <a:lnSpc>
                <a:spcPts val="3698"/>
              </a:lnSpc>
              <a:spcBef>
                <a:spcPct val="0"/>
              </a:spcBef>
            </a:pPr>
            <a:r>
              <a:rPr lang="en-US" sz="2641">
                <a:solidFill>
                  <a:srgbClr val="FFFFFF"/>
                </a:solidFill>
                <a:latin typeface="Poppins"/>
              </a:rPr>
              <a:t>The current system involves receiving numerous Excel files, making it hard to derive actionable insights.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37944" y="360744"/>
            <a:ext cx="6122400" cy="1366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20"/>
              </a:lnSpc>
              <a:spcBef>
                <a:spcPct val="0"/>
              </a:spcBef>
            </a:pPr>
            <a:r>
              <a:rPr lang="en-US" sz="3943">
                <a:solidFill>
                  <a:srgbClr val="FFFFFF"/>
                </a:solidFill>
                <a:latin typeface="Libre Baskerville"/>
              </a:rPr>
              <a:t>Case Study: AtliQ Hardware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130632"/>
            <a:ext cx="9499600" cy="10287000"/>
            <a:chOff x="0" y="0"/>
            <a:chExt cx="2501952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501952" cy="2709333"/>
            </a:xfrm>
            <a:custGeom>
              <a:avLst/>
              <a:gdLst/>
              <a:ahLst/>
              <a:cxnLst/>
              <a:rect r="r" b="b" t="t" l="l"/>
              <a:pathLst>
                <a:path h="2709333" w="2501952">
                  <a:moveTo>
                    <a:pt x="0" y="0"/>
                  </a:moveTo>
                  <a:lnTo>
                    <a:pt x="2501952" y="0"/>
                  </a:lnTo>
                  <a:lnTo>
                    <a:pt x="250195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71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501952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432660" y="767435"/>
            <a:ext cx="6806309" cy="8490865"/>
            <a:chOff x="0" y="0"/>
            <a:chExt cx="11289030" cy="1408305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287760" cy="14083055"/>
            </a:xfrm>
            <a:custGeom>
              <a:avLst/>
              <a:gdLst/>
              <a:ahLst/>
              <a:cxnLst/>
              <a:rect r="r" b="b" t="t" l="l"/>
              <a:pathLst>
                <a:path h="14083055" w="11287760">
                  <a:moveTo>
                    <a:pt x="0" y="12916978"/>
                  </a:moveTo>
                  <a:lnTo>
                    <a:pt x="0" y="1166077"/>
                  </a:lnTo>
                  <a:cubicBezTo>
                    <a:pt x="0" y="521073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521073"/>
                    <a:pt x="11287760" y="1166077"/>
                  </a:cubicBezTo>
                  <a:lnTo>
                    <a:pt x="11287760" y="12914162"/>
                  </a:lnTo>
                  <a:cubicBezTo>
                    <a:pt x="11287760" y="13559166"/>
                    <a:pt x="11052810" y="14080240"/>
                    <a:pt x="10761980" y="14080240"/>
                  </a:cubicBezTo>
                  <a:lnTo>
                    <a:pt x="525780" y="14080240"/>
                  </a:lnTo>
                  <a:cubicBezTo>
                    <a:pt x="236220" y="14083055"/>
                    <a:pt x="0" y="13561983"/>
                    <a:pt x="0" y="12916978"/>
                  </a:cubicBezTo>
                  <a:close/>
                </a:path>
              </a:pathLst>
            </a:custGeom>
            <a:blipFill>
              <a:blip r:embed="rId2"/>
              <a:stretch>
                <a:fillRect l="-56858" t="0" r="-60370" b="-1077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612250" y="691235"/>
            <a:ext cx="7439444" cy="89186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69"/>
              </a:lnSpc>
              <a:spcBef>
                <a:spcPct val="0"/>
              </a:spcBef>
            </a:pPr>
            <a:r>
              <a:rPr lang="en-US" sz="3620" u="sng">
                <a:solidFill>
                  <a:srgbClr val="FFFFFF"/>
                </a:solidFill>
                <a:latin typeface="Roboto Bold"/>
              </a:rPr>
              <a:t>Problem Statement:</a:t>
            </a:r>
            <a:r>
              <a:rPr lang="en-US" sz="3620">
                <a:solidFill>
                  <a:srgbClr val="FFFFFF"/>
                </a:solidFill>
                <a:latin typeface="Roboto Bold"/>
              </a:rPr>
              <a:t> </a:t>
            </a:r>
          </a:p>
          <a:p>
            <a:pPr algn="l" marL="781727" indent="-390863" lvl="1">
              <a:lnSpc>
                <a:spcPts val="5069"/>
              </a:lnSpc>
              <a:buFont typeface="Arial"/>
              <a:buChar char="•"/>
            </a:pPr>
            <a:r>
              <a:rPr lang="en-US" sz="3620">
                <a:solidFill>
                  <a:srgbClr val="FFFFFF"/>
                </a:solidFill>
                <a:latin typeface="Roboto"/>
              </a:rPr>
              <a:t>Discussion on a computer hardware manufacturer facing sales issues.</a:t>
            </a:r>
          </a:p>
          <a:p>
            <a:pPr algn="l">
              <a:lnSpc>
                <a:spcPts val="5069"/>
              </a:lnSpc>
            </a:pPr>
          </a:p>
          <a:p>
            <a:pPr algn="l" marL="781727" indent="-390863" lvl="1">
              <a:lnSpc>
                <a:spcPts val="5069"/>
              </a:lnSpc>
              <a:buFont typeface="Arial"/>
              <a:buChar char="•"/>
            </a:pPr>
            <a:r>
              <a:rPr lang="en-US" sz="3620">
                <a:solidFill>
                  <a:srgbClr val="FFFFFF"/>
                </a:solidFill>
                <a:latin typeface="Roboto"/>
              </a:rPr>
              <a:t>Data Discovery: Initial data analysis and understanding.</a:t>
            </a:r>
          </a:p>
          <a:p>
            <a:pPr algn="l">
              <a:lnSpc>
                <a:spcPts val="5069"/>
              </a:lnSpc>
            </a:pPr>
          </a:p>
          <a:p>
            <a:pPr algn="l" marL="781727" indent="-390863" lvl="1">
              <a:lnSpc>
                <a:spcPts val="5069"/>
              </a:lnSpc>
              <a:buFont typeface="Arial"/>
              <a:buChar char="•"/>
            </a:pPr>
            <a:r>
              <a:rPr lang="en-US" sz="3620">
                <a:solidFill>
                  <a:srgbClr val="FFFFFF"/>
                </a:solidFill>
                <a:latin typeface="Roboto"/>
              </a:rPr>
              <a:t>Data Cleaning and Merging: Preparing data for analysis.</a:t>
            </a:r>
          </a:p>
          <a:p>
            <a:pPr algn="l">
              <a:lnSpc>
                <a:spcPts val="5069"/>
              </a:lnSpc>
            </a:pPr>
          </a:p>
          <a:p>
            <a:pPr algn="l" marL="781727" indent="-390863" lvl="1">
              <a:lnSpc>
                <a:spcPts val="5069"/>
              </a:lnSpc>
              <a:buFont typeface="Arial"/>
              <a:buChar char="•"/>
            </a:pPr>
            <a:r>
              <a:rPr lang="en-US" sz="3620">
                <a:solidFill>
                  <a:srgbClr val="FFFFFF"/>
                </a:solidFill>
                <a:latin typeface="Roboto"/>
              </a:rPr>
              <a:t>Dashboard Generation: Using Power BI to create insightful dashboards.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518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5143500"/>
            <a:ext cx="18288000" cy="5143500"/>
            <a:chOff x="0" y="0"/>
            <a:chExt cx="4816593" cy="13546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1354667"/>
            </a:xfrm>
            <a:custGeom>
              <a:avLst/>
              <a:gdLst/>
              <a:ahLst/>
              <a:cxnLst/>
              <a:rect r="r" b="b" t="t" l="l"/>
              <a:pathLst>
                <a:path h="1354667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FFFFFF">
                <a:alpha val="9098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816593" cy="14022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4072171" y="5660761"/>
            <a:ext cx="10143658" cy="1202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72"/>
              </a:lnSpc>
              <a:spcBef>
                <a:spcPct val="0"/>
              </a:spcBef>
            </a:pPr>
            <a:r>
              <a:rPr lang="en-US" sz="7051">
                <a:solidFill>
                  <a:srgbClr val="0071BC"/>
                </a:solidFill>
                <a:latin typeface="League Spartan"/>
              </a:rPr>
              <a:t>SOLUTION</a:t>
            </a:r>
          </a:p>
        </p:txBody>
      </p:sp>
      <p:sp>
        <p:nvSpPr>
          <p:cNvPr name="AutoShape 7" id="7"/>
          <p:cNvSpPr/>
          <p:nvPr/>
        </p:nvSpPr>
        <p:spPr>
          <a:xfrm>
            <a:off x="5897880" y="6921616"/>
            <a:ext cx="6492240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3522091" y="6233190"/>
            <a:ext cx="11703549" cy="3100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38"/>
              </a:lnSpc>
              <a:spcBef>
                <a:spcPct val="0"/>
              </a:spcBef>
            </a:pPr>
          </a:p>
          <a:p>
            <a:pPr algn="ctr">
              <a:lnSpc>
                <a:spcPts val="4938"/>
              </a:lnSpc>
              <a:spcBef>
                <a:spcPct val="0"/>
              </a:spcBef>
            </a:pPr>
            <a:r>
              <a:rPr lang="en-US" sz="3527">
                <a:solidFill>
                  <a:srgbClr val="000000"/>
                </a:solidFill>
                <a:latin typeface="Poppins"/>
              </a:rPr>
              <a:t>Dashboard Implementation: Transitioning to a Power BI dashboard will provide clear, truthful data visualization, allowing for data-driven decision-making.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71274"/>
            <a:ext cx="18416489" cy="10215726"/>
          </a:xfrm>
          <a:custGeom>
            <a:avLst/>
            <a:gdLst/>
            <a:ahLst/>
            <a:cxnLst/>
            <a:rect r="r" b="b" t="t" l="l"/>
            <a:pathLst>
              <a:path h="10215726" w="18416489">
                <a:moveTo>
                  <a:pt x="0" y="0"/>
                </a:moveTo>
                <a:lnTo>
                  <a:pt x="18416489" y="0"/>
                </a:lnTo>
                <a:lnTo>
                  <a:pt x="18416489" y="10215726"/>
                </a:lnTo>
                <a:lnTo>
                  <a:pt x="0" y="102157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DAGH3YVYeh8</dc:identifier>
  <dcterms:modified xsi:type="dcterms:W3CDTF">2011-08-01T06:04:30Z</dcterms:modified>
  <cp:revision>1</cp:revision>
  <dc:title>SALES REPORT</dc:title>
</cp:coreProperties>
</file>

<file path=docProps/thumbnail.jpeg>
</file>